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提问者说主要的开发经验是 iOS 开发，除了学算法和数据结构的时候接触过 C++，也没有做过任何关于编译器的工作。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在今年的 WWDC 上 What’s new in Swift? 提到的这一个新特性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forums.swift.org/t/what-should-i-learn-if-i-want-to-contribute-to-the-swift-compiler/18144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hyperlink" Target="https://rayzhao98.top/blog/7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我是如何从 0 到 1 参与 Swift 的开发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我是如何从 0 到 1 参与 Swift 的开发</a:t>
            </a:r>
          </a:p>
        </p:txBody>
      </p:sp>
      <p:sp>
        <p:nvSpPr>
          <p:cNvPr id="120" name="@Ray Zhao"/>
          <p:cNvSpPr txBox="1"/>
          <p:nvPr>
            <p:ph type="subTitle" sz="quarter" idx="1"/>
          </p:nvPr>
        </p:nvSpPr>
        <p:spPr>
          <a:xfrm>
            <a:off x="1270000" y="5732142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@Ray Zhao</a:t>
            </a:r>
          </a:p>
        </p:txBody>
      </p:sp>
      <p:sp>
        <p:nvSpPr>
          <p:cNvPr id="121" name="Line"/>
          <p:cNvSpPr/>
          <p:nvPr/>
        </p:nvSpPr>
        <p:spPr>
          <a:xfrm>
            <a:off x="4610100" y="4445000"/>
            <a:ext cx="60229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" name="0.1"/>
          <p:cNvSpPr txBox="1"/>
          <p:nvPr/>
        </p:nvSpPr>
        <p:spPr>
          <a:xfrm>
            <a:off x="4642260" y="4877091"/>
            <a:ext cx="5379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70G + 7h"/>
          <p:cNvSpPr txBox="1"/>
          <p:nvPr>
            <p:ph type="ctrTitle"/>
          </p:nvPr>
        </p:nvSpPr>
        <p:spPr>
          <a:xfrm>
            <a:off x="1269999" y="3225800"/>
            <a:ext cx="10464801" cy="3302001"/>
          </a:xfrm>
          <a:prstGeom prst="rect">
            <a:avLst/>
          </a:prstGeom>
        </p:spPr>
        <p:txBody>
          <a:bodyPr anchor="ctr"/>
          <a:lstStyle/>
          <a:p>
            <a:pPr/>
            <a:r>
              <a:t>70G + 7h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9-11-09 at 5.35.53 PM.png" descr="Screen Shot 2019-11-09 at 5.35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45962"/>
            <a:ext cx="13004801" cy="846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36" y="3365500"/>
            <a:ext cx="12576927" cy="33860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到底如何开始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到底如何开始？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9-11-09 at 5.44.03 PM.png" descr="Screen Shot 2019-11-09 at 5.4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45962"/>
            <a:ext cx="13004801" cy="846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reen Shot 2019-11-09 at 5.44.03 PM.png" descr="Screen Shot 2019-11-09 at 5.4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45962"/>
            <a:ext cx="25958538" cy="16890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19-11-09 at 5.48.05 PM.png" descr="Screen Shot 2019-11-09 at 5.48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13063"/>
            <a:ext cx="13004801" cy="872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9-11-09 at 5.49.53 PM.png" descr="Screen Shot 2019-11-09 at 5.49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30511"/>
            <a:ext cx="13004801" cy="5692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无从下手怎么办？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无从下手怎么办？</a:t>
            </a:r>
          </a:p>
        </p:txBody>
      </p:sp>
      <p:sp>
        <p:nvSpPr>
          <p:cNvPr id="172" name="问！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59" y="405631"/>
            <a:ext cx="6510407" cy="8686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986" y="571572"/>
            <a:ext cx="6133673" cy="7924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那这个问题是怎么解决的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那这个问题是怎么解决的？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9476" y="2145388"/>
            <a:ext cx="8105848" cy="7190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起源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起源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45" y="-3329532"/>
            <a:ext cx="16674148" cy="14790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ounded Rectangle"/>
          <p:cNvSpPr/>
          <p:nvPr/>
        </p:nvSpPr>
        <p:spPr>
          <a:xfrm>
            <a:off x="140943" y="1864298"/>
            <a:ext cx="12722914" cy="6697771"/>
          </a:xfrm>
          <a:prstGeom prst="roundRect">
            <a:avLst>
              <a:gd name="adj" fmla="val 15000"/>
            </a:avLst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g fixed, What’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Bug fixed, What’s next?</a:t>
            </a:r>
          </a:p>
        </p:txBody>
      </p:sp>
      <p:sp>
        <p:nvSpPr>
          <p:cNvPr id="184" name="https://github.com/apple/swift/pull/28033"/>
          <p:cNvSpPr txBox="1"/>
          <p:nvPr/>
        </p:nvSpPr>
        <p:spPr>
          <a:xfrm>
            <a:off x="3434130" y="5509870"/>
            <a:ext cx="613654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https://github.com/apple/swift/pull/28033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一个 bug 改完了，还想继续下去怎么办？"/>
          <p:cNvSpPr txBox="1"/>
          <p:nvPr>
            <p:ph type="title" idx="4294967295"/>
          </p:nvPr>
        </p:nvSpPr>
        <p:spPr>
          <a:xfrm>
            <a:off x="952500" y="535209"/>
            <a:ext cx="11099801" cy="2159001"/>
          </a:xfrm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一个 bug 改完了，还想继续下去怎么办？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397" y="2901127"/>
            <a:ext cx="10354006" cy="6002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-13267" y="-28301"/>
            <a:ext cx="13232485" cy="867992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249" y="-1"/>
            <a:ext cx="1158830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这一部分来源于https://opensource.guide/zh-cn/how-to-contribute/"/>
          <p:cNvSpPr txBox="1"/>
          <p:nvPr/>
        </p:nvSpPr>
        <p:spPr>
          <a:xfrm>
            <a:off x="1739129" y="9063856"/>
            <a:ext cx="97276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这一部分来源于https://opensource.guide/zh-cn/how-to-contribute/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y contribute to open sourc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Why contribute to open source?</a:t>
            </a:r>
          </a:p>
        </p:txBody>
      </p:sp>
      <p:sp>
        <p:nvSpPr>
          <p:cNvPr id="194" name="Section 1"/>
          <p:cNvSpPr txBox="1"/>
          <p:nvPr/>
        </p:nvSpPr>
        <p:spPr>
          <a:xfrm>
            <a:off x="5767831" y="198041"/>
            <a:ext cx="146913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Section 1</a:t>
            </a:r>
          </a:p>
        </p:txBody>
      </p:sp>
      <p:sp>
        <p:nvSpPr>
          <p:cNvPr id="195" name="巩固现有技能…"/>
          <p:cNvSpPr txBox="1"/>
          <p:nvPr/>
        </p:nvSpPr>
        <p:spPr>
          <a:xfrm>
            <a:off x="847546" y="2391230"/>
            <a:ext cx="11309708" cy="4971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200"/>
            </a:pPr>
            <a:r>
              <a:t>巩固现有技能</a:t>
            </a:r>
          </a:p>
          <a:p>
            <a:pPr algn="l">
              <a:lnSpc>
                <a:spcPct val="150000"/>
              </a:lnSpc>
              <a:defRPr sz="3200"/>
            </a:pPr>
            <a:r>
              <a:t>遇见那些和你“臭味相投”的人</a:t>
            </a:r>
          </a:p>
          <a:p>
            <a:pPr algn="l">
              <a:lnSpc>
                <a:spcPct val="150000"/>
              </a:lnSpc>
              <a:defRPr sz="3200"/>
            </a:pPr>
            <a:r>
              <a:t>寻找导师，并且尝试帮助他人</a:t>
            </a:r>
          </a:p>
          <a:p>
            <a:pPr algn="l">
              <a:lnSpc>
                <a:spcPct val="150000"/>
              </a:lnSpc>
              <a:defRPr sz="3200"/>
            </a:pPr>
            <a:r>
              <a:t>在公众间建立你的声誉（职业口碑）</a:t>
            </a:r>
          </a:p>
          <a:p>
            <a:pPr algn="l">
              <a:lnSpc>
                <a:spcPct val="150000"/>
              </a:lnSpc>
              <a:defRPr b="0" sz="3200"/>
            </a:pPr>
            <a:r>
              <a:t>学习领导和管理的艺术</a:t>
            </a:r>
          </a:p>
          <a:p>
            <a:pPr algn="l">
              <a:lnSpc>
                <a:spcPct val="150000"/>
              </a:lnSpc>
              <a:defRPr b="0" sz="3200"/>
            </a:pPr>
            <a:r>
              <a:t>鼓励作出改变，哪怕改变是很微小的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it means to contribu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What it means to contribute</a:t>
            </a:r>
          </a:p>
        </p:txBody>
      </p:sp>
      <p:sp>
        <p:nvSpPr>
          <p:cNvPr id="198" name="Section 2"/>
          <p:cNvSpPr txBox="1"/>
          <p:nvPr/>
        </p:nvSpPr>
        <p:spPr>
          <a:xfrm>
            <a:off x="5767831" y="198041"/>
            <a:ext cx="146913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Section 2</a:t>
            </a:r>
          </a:p>
        </p:txBody>
      </p:sp>
      <p:sp>
        <p:nvSpPr>
          <p:cNvPr id="199" name="如果你是一名开源界的新手，可能会对贡献的流程心生畏惧。比如：该如何找到正确的项目？不懂编码又想参与怎么办？万一做错事情了怎么办？"/>
          <p:cNvSpPr txBox="1"/>
          <p:nvPr/>
        </p:nvSpPr>
        <p:spPr>
          <a:xfrm>
            <a:off x="1973600" y="1794777"/>
            <a:ext cx="905760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b="0" sz="2600">
                <a:solidFill>
                  <a:srgbClr val="6A737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如果你是一名开源界的新手，可能会对贡献的流程心生畏惧。比如：该如何找到正确的项目？不懂编码又想参与怎么办？万一做错事情了怎么办？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887" y="4686430"/>
            <a:ext cx="9172373" cy="22570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214" y="-3366399"/>
            <a:ext cx="9172372" cy="22570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214" y="-13029794"/>
            <a:ext cx="9172372" cy="22570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ore sections and 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More sections and topics</a:t>
            </a:r>
          </a:p>
        </p:txBody>
      </p:sp>
      <p:pic>
        <p:nvPicPr>
          <p:cNvPr id="207" name="Screen Shot 2019-11-09 at 6.16.26 PM.png" descr="Screen Shot 2019-11-09 at 6.16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370" y="2193904"/>
            <a:ext cx="7548060" cy="709299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https://opensource.guide/zh-cn/"/>
          <p:cNvSpPr txBox="1"/>
          <p:nvPr/>
        </p:nvSpPr>
        <p:spPr>
          <a:xfrm>
            <a:off x="4088079" y="9120064"/>
            <a:ext cx="482864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https://opensource.guide/zh-cn/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should I learn if I want to contribute to the Swift compiler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b="1" sz="4226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should I learn if I want to contribute to the Swift compiler?</a:t>
            </a:r>
          </a:p>
        </p:txBody>
      </p:sp>
      <p:sp>
        <p:nvSpPr>
          <p:cNvPr id="127" name="From Swift Foru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Swift Forum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should I learn if I want to contribute to the Swift compil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b="1" sz="4226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should I learn if I want to contribute to the Swift compiler?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4235" y="3327400"/>
            <a:ext cx="10936330" cy="3757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些好的回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一些好的回答</a:t>
            </a:r>
          </a:p>
        </p:txBody>
      </p:sp>
      <p:sp>
        <p:nvSpPr>
          <p:cNvPr id="135" name="codafi: https://forums.swift.org/t/what-should-i-learn-if-i-want-to-contribute-to-the-swift-compiler/18144/4"/>
          <p:cNvSpPr txBox="1"/>
          <p:nvPr/>
        </p:nvSpPr>
        <p:spPr>
          <a:xfrm>
            <a:off x="2023664" y="3023971"/>
            <a:ext cx="1091419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codafi: </a:t>
            </a:r>
            <a:r>
              <a:rPr u="sng">
                <a:hlinkClick r:id="rId2" invalidUrl="" action="" tgtFrame="" tooltip="" history="1" highlightClick="0" endSnd="0"/>
              </a:rPr>
              <a:t>https://forums.swift.org/t/what-should-i-learn-if-i-want-to-contribute-to-the-swift-compiler/18144/4</a:t>
            </a:r>
          </a:p>
        </p:txBody>
      </p:sp>
      <p:sp>
        <p:nvSpPr>
          <p:cNvPr id="136" name="Alejandro: https://forums.swift.org/t/what-should-i-learn-if-i-want-to-contribute-to-the-swift-compiler/18144/5"/>
          <p:cNvSpPr txBox="1"/>
          <p:nvPr/>
        </p:nvSpPr>
        <p:spPr>
          <a:xfrm>
            <a:off x="2067736" y="4684622"/>
            <a:ext cx="1134231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Alejandro: https://forums.swift.org/t/what-should-i-learn-if-i-want-to-contribute-to-the-swift-compiler/18144/5</a:t>
            </a:r>
          </a:p>
        </p:txBody>
      </p:sp>
      <p:sp>
        <p:nvSpPr>
          <p:cNvPr id="137" name="Circle"/>
          <p:cNvSpPr/>
          <p:nvPr/>
        </p:nvSpPr>
        <p:spPr>
          <a:xfrm>
            <a:off x="409809" y="2803651"/>
            <a:ext cx="1270001" cy="12700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Circle"/>
          <p:cNvSpPr/>
          <p:nvPr/>
        </p:nvSpPr>
        <p:spPr>
          <a:xfrm>
            <a:off x="409809" y="4464302"/>
            <a:ext cx="1270001" cy="127000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https://rayzhao98.top/blog/7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3473143" y="9009692"/>
            <a:ext cx="605851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https://rayzhao98.top/blog/7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动力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动力</a:t>
            </a:r>
          </a:p>
        </p:txBody>
      </p:sp>
      <p:sp>
        <p:nvSpPr>
          <p:cNvPr id="142" name="Circle"/>
          <p:cNvSpPr/>
          <p:nvPr/>
        </p:nvSpPr>
        <p:spPr>
          <a:xfrm>
            <a:off x="4407392" y="3394909"/>
            <a:ext cx="4190016" cy="41900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74520"/>
            <a:ext cx="13004800" cy="6004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E-0242"/>
          <p:cNvSpPr txBox="1"/>
          <p:nvPr>
            <p:ph type="ctrTitle"/>
          </p:nvPr>
        </p:nvSpPr>
        <p:spPr>
          <a:xfrm>
            <a:off x="1399064" y="-1772695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SE-0242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806" y="1531207"/>
            <a:ext cx="12001188" cy="3516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245" y="4807184"/>
            <a:ext cx="10464801" cy="4608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说干就干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说干就干！</a:t>
            </a:r>
          </a:p>
        </p:txBody>
      </p:sp>
      <p:sp>
        <p:nvSpPr>
          <p:cNvPr id="153" name="1st step: 下源码…"/>
          <p:cNvSpPr txBox="1"/>
          <p:nvPr/>
        </p:nvSpPr>
        <p:spPr>
          <a:xfrm>
            <a:off x="1667491" y="3388864"/>
            <a:ext cx="9669818" cy="2975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/>
            </a:pPr>
            <a:r>
              <a:t>1st step: 下源码</a:t>
            </a:r>
          </a:p>
          <a:p>
            <a:pPr algn="l">
              <a:lnSpc>
                <a:spcPct val="150000"/>
              </a:lnSpc>
              <a:defRPr sz="4000"/>
            </a:pPr>
            <a:r>
              <a:t>2nd step: 编译</a:t>
            </a:r>
          </a:p>
          <a:p>
            <a:pPr algn="l">
              <a:lnSpc>
                <a:spcPct val="150000"/>
              </a:lnSpc>
              <a:defRPr sz="4000"/>
            </a:pPr>
            <a:r>
              <a:t>3rd step: 大眼瞪小眼</a:t>
            </a:r>
          </a:p>
        </p:txBody>
      </p:sp>
      <p:sp>
        <p:nvSpPr>
          <p:cNvPr id="154" name="tips: 一定要有一台性能足够好的电脑和足够的容量"/>
          <p:cNvSpPr txBox="1"/>
          <p:nvPr/>
        </p:nvSpPr>
        <p:spPr>
          <a:xfrm>
            <a:off x="3044596" y="8682451"/>
            <a:ext cx="69156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tips: 一定要有一台性能足够好的电脑和足够的容量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